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Source Serif Pro Bold" charset="1" panose="02040803050405020204"/>
      <p:regular r:id="rId23"/>
    </p:embeddedFont>
    <p:embeddedFont>
      <p:font typeface="Source Sans Pro Bold" charset="1" panose="020B0703030403020204"/>
      <p:regular r:id="rId24"/>
    </p:embeddedFont>
    <p:embeddedFont>
      <p:font typeface="Source Sans Pro" charset="1" panose="020B0503030403020204"/>
      <p:regular r:id="rId25"/>
    </p:embeddedFont>
    <p:embeddedFont>
      <p:font typeface="Calibri (MS)" charset="1" panose="020F0502020204030204"/>
      <p:regular r:id="rId26"/>
    </p:embeddedFont>
    <p:embeddedFont>
      <p:font typeface="Open Sans Bold" charset="1" panose="00000000000000000000"/>
      <p:regular r:id="rId30"/>
    </p:embeddedFont>
    <p:embeddedFont>
      <p:font typeface="Open Sans Bold Italics" charset="1" panose="00000000000000000000"/>
      <p:regular r:id="rId31"/>
    </p:embeddedFont>
    <p:embeddedFont>
      <p:font typeface="Open Sans" charset="1" panose="00000000000000000000"/>
      <p:regular r:id="rId32"/>
    </p:embeddedFont>
    <p:embeddedFont>
      <p:font typeface="Open Sans Italics" charset="1" panose="00000000000000000000"/>
      <p:regular r:id="rId34"/>
    </p:embeddedFont>
    <p:embeddedFont>
      <p:font typeface="Libre Baskerville Bold" charset="1" panose="02000000000000000000"/>
      <p:regular r:id="rId36"/>
    </p:embeddedFont>
    <p:embeddedFont>
      <p:font typeface="Libre Baskerville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notesSlides/notesSlide3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4.xml" Type="http://schemas.openxmlformats.org/officeDocument/2006/relationships/notesSlide"/><Relationship Id="rId39" Target="notesSlides/notesSlide5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6.xml" Type="http://schemas.openxmlformats.org/officeDocument/2006/relationships/notesSlide"/><Relationship Id="rId41" Target="notesSlides/notesSlide7.xml" Type="http://schemas.openxmlformats.org/officeDocument/2006/relationships/notesSlide"/><Relationship Id="rId42" Target="notesSlides/notesSlide8.xml" Type="http://schemas.openxmlformats.org/officeDocument/2006/relationships/notesSlide"/><Relationship Id="rId43" Target="notesSlides/notesSlide9.xml" Type="http://schemas.openxmlformats.org/officeDocument/2006/relationships/notesSlide"/><Relationship Id="rId44" Target="notesSlides/notesSlide10.xml" Type="http://schemas.openxmlformats.org/officeDocument/2006/relationships/notesSlide"/><Relationship Id="rId45" Target="notesSlides/notesSlide11.xml" Type="http://schemas.openxmlformats.org/officeDocument/2006/relationships/notesSlide"/><Relationship Id="rId46" Target="notesSlides/notesSlide12.xml" Type="http://schemas.openxmlformats.org/officeDocument/2006/relationships/notesSlide"/><Relationship Id="rId47" Target="notesSlides/notesSlide13.xml" Type="http://schemas.openxmlformats.org/officeDocument/2006/relationships/notesSlide"/><Relationship Id="rId48" Target="notesSlides/notesSlide14.xml" Type="http://schemas.openxmlformats.org/officeDocument/2006/relationships/notesSlide"/><Relationship Id="rId49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6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 IA generativa ya es un hábito mundial con más de un billón de usuarios únicos mensuales.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 crucial entender que nuestra alternativa es poner a formadores, IA y estudiantes de la mano. Porque el valor de la IA no está en sustituir al experto, sino en amplificar su impacto , escalando la práctica, no solo la teoría.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 mismo tiempo, el Foro Económico Mundial prevé que casi 4 de cada 10 competencias clave cambiarán antes de 2030.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Esto crea una enorme tensión. Por un lado, una estudiante le dice a la revista TIME: 'Siento que me estoy volviendo más tonta'. Por otro, Sundar Pichai, CEO de Google, afirma que la IA puede ser 'más profunda que el fuego y la electricidad'. Esta es la gran paradoja que debemos resolver en la educación.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Este nuevo escenario agrava tres problemas fundamentales: Primero, la falta de práctica; aprendemos teoría que no podemos aplicar. Segundo, nuestra capacidad de atención ha disminuido drásticamente. Y tercero, copiar la tarea con IA, que literalmente 'apaga el cerebro'. Estudios del MIT muestran una reducción del 25% en la actividad neuronal cuando esto ocurre.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Irónicamente, la IA puede ser parte de la solución. Proponemos usarla no como un atajo que adormece, sino como un campo de entrenamiento. ¿Cómo?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Irónicamente, la IA puede ser parte de la solución. Proponemos usarla no como un atajo que adormece, sino como un campo de entrenamiento. ¿Cómo?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Nuestra solución se llama SkillChamber. Veámosla en acción en una negociación, pero no una cualquiera, una con un dragón....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 que acaban de escuchar no es solo un juego. Es un entrenamiento real en negociación, empatía y comunicación persuasiva. El niño no está recitando, está estrategizando. Ahora, imaginen esta misma dinámica aplicada a un profesional practicando una venta difícil, a un médico comunicando un diagnóstico o a un manager dando feedback a su equipo. Este es el proceso que lo hace posible."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 que acaban de escuchar no es solo un juego. Es un entrenamiento real en negociación, empatía y comunicación persuasiva. El niño no está recitando, está estrategizando. Ahora, imaginen esta misma dinámica aplicada a un profesional practicando una venta difícil, a un médico comunicando un diagnóstico o a un manager dando feedback a su equipo. Este es el proceso que lo hace posible."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jpeg" Type="http://schemas.openxmlformats.org/officeDocument/2006/relationships/image"/><Relationship Id="rId17" Target="../media/image16.jpeg" Type="http://schemas.openxmlformats.org/officeDocument/2006/relationships/image"/><Relationship Id="rId18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8.png" Type="http://schemas.openxmlformats.org/officeDocument/2006/relationships/image"/><Relationship Id="rId4" Target="../media/image31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28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8.png" Type="http://schemas.openxmlformats.org/officeDocument/2006/relationships/image"/><Relationship Id="rId4" Target="https://skillchamber.com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35.png" Type="http://schemas.openxmlformats.org/officeDocument/2006/relationships/image"/><Relationship Id="rId4" Target="../media/image36.jpeg" Type="http://schemas.openxmlformats.org/officeDocument/2006/relationships/image"/><Relationship Id="rId5" Target="../media/image18.png" Type="http://schemas.openxmlformats.org/officeDocument/2006/relationships/image"/><Relationship Id="rId6" Target="../media/image37.png" Type="http://schemas.openxmlformats.org/officeDocument/2006/relationships/image"/><Relationship Id="rId7" Target="../media/image38.jpeg" Type="http://schemas.openxmlformats.org/officeDocument/2006/relationships/image"/><Relationship Id="rId8" Target="../media/image15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8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3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4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8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6.jpeg" Type="http://schemas.openxmlformats.org/officeDocument/2006/relationships/image"/><Relationship Id="rId4" Target="../media/VAGtJ75hVe8.mp4" Type="http://schemas.openxmlformats.org/officeDocument/2006/relationships/video"/><Relationship Id="rId5" Target="../media/VAGtJ75hVe8.mp4" Type="http://schemas.microsoft.com/office/2007/relationships/media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13" y="-800682"/>
            <a:ext cx="18460929" cy="11595893"/>
          </a:xfrm>
          <a:custGeom>
            <a:avLst/>
            <a:gdLst/>
            <a:ahLst/>
            <a:cxnLst/>
            <a:rect r="r" b="b" t="t" l="l"/>
            <a:pathLst>
              <a:path h="11595893" w="18460929">
                <a:moveTo>
                  <a:pt x="0" y="0"/>
                </a:moveTo>
                <a:lnTo>
                  <a:pt x="18460929" y="0"/>
                </a:lnTo>
                <a:lnTo>
                  <a:pt x="18460929" y="11595893"/>
                </a:lnTo>
                <a:lnTo>
                  <a:pt x="0" y="1159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921315"/>
            <a:ext cx="18288000" cy="1365685"/>
            <a:chOff x="0" y="0"/>
            <a:chExt cx="4816593" cy="3596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59687"/>
            </a:xfrm>
            <a:custGeom>
              <a:avLst/>
              <a:gdLst/>
              <a:ahLst/>
              <a:cxnLst/>
              <a:rect r="r" b="b" t="t" l="l"/>
              <a:pathLst>
                <a:path h="3596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59687"/>
                  </a:lnTo>
                  <a:lnTo>
                    <a:pt x="0" y="3596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97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1900" y="9358932"/>
            <a:ext cx="105756" cy="103432"/>
          </a:xfrm>
          <a:custGeom>
            <a:avLst/>
            <a:gdLst/>
            <a:ahLst/>
            <a:cxnLst/>
            <a:rect r="r" b="b" t="t" l="l"/>
            <a:pathLst>
              <a:path h="103432" w="105756">
                <a:moveTo>
                  <a:pt x="0" y="0"/>
                </a:moveTo>
                <a:lnTo>
                  <a:pt x="105756" y="0"/>
                </a:lnTo>
                <a:lnTo>
                  <a:pt x="105756" y="103432"/>
                </a:lnTo>
                <a:lnTo>
                  <a:pt x="0" y="103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381060" y="9493291"/>
            <a:ext cx="48987" cy="46530"/>
            <a:chOff x="0" y="0"/>
            <a:chExt cx="48997" cy="465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68" cy="46609"/>
            </a:xfrm>
            <a:custGeom>
              <a:avLst/>
              <a:gdLst/>
              <a:ahLst/>
              <a:cxnLst/>
              <a:rect r="r" b="b" t="t" l="l"/>
              <a:pathLst>
                <a:path h="46609" w="48768">
                  <a:moveTo>
                    <a:pt x="24511" y="0"/>
                  </a:moveTo>
                  <a:lnTo>
                    <a:pt x="18796" y="18034"/>
                  </a:lnTo>
                  <a:lnTo>
                    <a:pt x="0" y="17907"/>
                  </a:lnTo>
                  <a:lnTo>
                    <a:pt x="15240" y="28829"/>
                  </a:lnTo>
                  <a:lnTo>
                    <a:pt x="9398" y="46609"/>
                  </a:lnTo>
                  <a:lnTo>
                    <a:pt x="24384" y="35687"/>
                  </a:lnTo>
                  <a:lnTo>
                    <a:pt x="39370" y="46609"/>
                  </a:lnTo>
                  <a:lnTo>
                    <a:pt x="33655" y="28956"/>
                  </a:lnTo>
                  <a:lnTo>
                    <a:pt x="48768" y="18034"/>
                  </a:lnTo>
                  <a:lnTo>
                    <a:pt x="30226" y="18034"/>
                  </a:lnTo>
                  <a:lnTo>
                    <a:pt x="24511" y="0"/>
                  </a:lnTo>
                  <a:close/>
                </a:path>
              </a:pathLst>
            </a:custGeom>
            <a:solidFill>
              <a:srgbClr val="FAEA27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401891" y="9571006"/>
            <a:ext cx="105851" cy="103422"/>
          </a:xfrm>
          <a:custGeom>
            <a:avLst/>
            <a:gdLst/>
            <a:ahLst/>
            <a:cxnLst/>
            <a:rect r="r" b="b" t="t" l="l"/>
            <a:pathLst>
              <a:path h="103422" w="105851">
                <a:moveTo>
                  <a:pt x="0" y="0"/>
                </a:moveTo>
                <a:lnTo>
                  <a:pt x="105851" y="0"/>
                </a:lnTo>
                <a:lnTo>
                  <a:pt x="105851" y="103422"/>
                </a:lnTo>
                <a:lnTo>
                  <a:pt x="0" y="103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536241" y="9648482"/>
            <a:ext cx="48987" cy="46530"/>
            <a:chOff x="0" y="0"/>
            <a:chExt cx="48997" cy="465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68" cy="46609"/>
            </a:xfrm>
            <a:custGeom>
              <a:avLst/>
              <a:gdLst/>
              <a:ahLst/>
              <a:cxnLst/>
              <a:rect r="r" b="b" t="t" l="l"/>
              <a:pathLst>
                <a:path h="46609" w="48768">
                  <a:moveTo>
                    <a:pt x="24511" y="0"/>
                  </a:moveTo>
                  <a:lnTo>
                    <a:pt x="18796" y="17907"/>
                  </a:lnTo>
                  <a:lnTo>
                    <a:pt x="0" y="17907"/>
                  </a:lnTo>
                  <a:lnTo>
                    <a:pt x="15113" y="28829"/>
                  </a:lnTo>
                  <a:lnTo>
                    <a:pt x="9398" y="46609"/>
                  </a:lnTo>
                  <a:lnTo>
                    <a:pt x="24384" y="35687"/>
                  </a:lnTo>
                  <a:lnTo>
                    <a:pt x="39370" y="46609"/>
                  </a:lnTo>
                  <a:lnTo>
                    <a:pt x="33655" y="28956"/>
                  </a:lnTo>
                  <a:lnTo>
                    <a:pt x="48768" y="18034"/>
                  </a:lnTo>
                  <a:lnTo>
                    <a:pt x="30226" y="18034"/>
                  </a:lnTo>
                  <a:lnTo>
                    <a:pt x="24511" y="0"/>
                  </a:lnTo>
                  <a:close/>
                </a:path>
              </a:pathLst>
            </a:custGeom>
            <a:solidFill>
              <a:srgbClr val="FAEA27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613736" y="9571006"/>
            <a:ext cx="105851" cy="103432"/>
          </a:xfrm>
          <a:custGeom>
            <a:avLst/>
            <a:gdLst/>
            <a:ahLst/>
            <a:cxnLst/>
            <a:rect r="r" b="b" t="t" l="l"/>
            <a:pathLst>
              <a:path h="103432" w="105851">
                <a:moveTo>
                  <a:pt x="0" y="0"/>
                </a:moveTo>
                <a:lnTo>
                  <a:pt x="105852" y="0"/>
                </a:lnTo>
                <a:lnTo>
                  <a:pt x="105852" y="103432"/>
                </a:lnTo>
                <a:lnTo>
                  <a:pt x="0" y="103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691184" y="9493072"/>
            <a:ext cx="49120" cy="46530"/>
            <a:chOff x="0" y="0"/>
            <a:chExt cx="49124" cy="465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022" cy="46609"/>
            </a:xfrm>
            <a:custGeom>
              <a:avLst/>
              <a:gdLst/>
              <a:ahLst/>
              <a:cxnLst/>
              <a:rect r="r" b="b" t="t" l="l"/>
              <a:pathLst>
                <a:path h="46609" w="49022">
                  <a:moveTo>
                    <a:pt x="24511" y="0"/>
                  </a:moveTo>
                  <a:lnTo>
                    <a:pt x="18796" y="17907"/>
                  </a:lnTo>
                  <a:lnTo>
                    <a:pt x="0" y="17907"/>
                  </a:lnTo>
                  <a:lnTo>
                    <a:pt x="15240" y="28829"/>
                  </a:lnTo>
                  <a:lnTo>
                    <a:pt x="9525" y="46609"/>
                  </a:lnTo>
                  <a:lnTo>
                    <a:pt x="24638" y="35560"/>
                  </a:lnTo>
                  <a:lnTo>
                    <a:pt x="39624" y="46609"/>
                  </a:lnTo>
                  <a:lnTo>
                    <a:pt x="33909" y="28956"/>
                  </a:lnTo>
                  <a:lnTo>
                    <a:pt x="49022" y="18034"/>
                  </a:lnTo>
                  <a:lnTo>
                    <a:pt x="30353" y="18034"/>
                  </a:lnTo>
                  <a:lnTo>
                    <a:pt x="24511" y="0"/>
                  </a:lnTo>
                  <a:close/>
                </a:path>
              </a:pathLst>
            </a:custGeom>
            <a:solidFill>
              <a:srgbClr val="FAEA27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613955" y="9358951"/>
            <a:ext cx="105613" cy="103165"/>
          </a:xfrm>
          <a:custGeom>
            <a:avLst/>
            <a:gdLst/>
            <a:ahLst/>
            <a:cxnLst/>
            <a:rect r="r" b="b" t="t" l="l"/>
            <a:pathLst>
              <a:path h="103165" w="105613">
                <a:moveTo>
                  <a:pt x="0" y="0"/>
                </a:moveTo>
                <a:lnTo>
                  <a:pt x="105613" y="0"/>
                </a:lnTo>
                <a:lnTo>
                  <a:pt x="105613" y="103165"/>
                </a:lnTo>
                <a:lnTo>
                  <a:pt x="0" y="103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19301" y="9345368"/>
            <a:ext cx="1332833" cy="346053"/>
          </a:xfrm>
          <a:custGeom>
            <a:avLst/>
            <a:gdLst/>
            <a:ahLst/>
            <a:cxnLst/>
            <a:rect r="r" b="b" t="t" l="l"/>
            <a:pathLst>
              <a:path h="346053" w="1332833">
                <a:moveTo>
                  <a:pt x="0" y="0"/>
                </a:moveTo>
                <a:lnTo>
                  <a:pt x="1332833" y="0"/>
                </a:lnTo>
                <a:lnTo>
                  <a:pt x="1332833" y="346053"/>
                </a:lnTo>
                <a:lnTo>
                  <a:pt x="0" y="346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92" r="0" b="-67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20485" y="9445695"/>
            <a:ext cx="1743723" cy="231477"/>
          </a:xfrm>
          <a:custGeom>
            <a:avLst/>
            <a:gdLst/>
            <a:ahLst/>
            <a:cxnLst/>
            <a:rect r="r" b="b" t="t" l="l"/>
            <a:pathLst>
              <a:path h="231477" w="1743723">
                <a:moveTo>
                  <a:pt x="0" y="0"/>
                </a:moveTo>
                <a:lnTo>
                  <a:pt x="1743722" y="0"/>
                </a:lnTo>
                <a:lnTo>
                  <a:pt x="1743722" y="231476"/>
                </a:lnTo>
                <a:lnTo>
                  <a:pt x="0" y="231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23" t="0" r="-1051" b="-24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098328" y="9297057"/>
            <a:ext cx="660244" cy="526399"/>
            <a:chOff x="0" y="0"/>
            <a:chExt cx="660248" cy="5264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0" y="329692"/>
              <a:ext cx="533146" cy="133223"/>
            </a:xfrm>
            <a:custGeom>
              <a:avLst/>
              <a:gdLst/>
              <a:ahLst/>
              <a:cxnLst/>
              <a:rect r="r" b="b" t="t" l="l"/>
              <a:pathLst>
                <a:path h="133223" w="533146">
                  <a:moveTo>
                    <a:pt x="533146" y="63246"/>
                  </a:moveTo>
                  <a:lnTo>
                    <a:pt x="517779" y="1651"/>
                  </a:lnTo>
                  <a:lnTo>
                    <a:pt x="515620" y="0"/>
                  </a:lnTo>
                  <a:lnTo>
                    <a:pt x="327279" y="0"/>
                  </a:lnTo>
                  <a:lnTo>
                    <a:pt x="322072" y="6604"/>
                  </a:lnTo>
                  <a:lnTo>
                    <a:pt x="335407" y="59817"/>
                  </a:lnTo>
                  <a:lnTo>
                    <a:pt x="330200" y="66421"/>
                  </a:lnTo>
                  <a:lnTo>
                    <a:pt x="2667" y="66421"/>
                  </a:lnTo>
                  <a:lnTo>
                    <a:pt x="0" y="69977"/>
                  </a:lnTo>
                  <a:lnTo>
                    <a:pt x="15367" y="131572"/>
                  </a:lnTo>
                  <a:lnTo>
                    <a:pt x="17653" y="133223"/>
                  </a:lnTo>
                  <a:lnTo>
                    <a:pt x="362204" y="133223"/>
                  </a:lnTo>
                  <a:lnTo>
                    <a:pt x="368427" y="125095"/>
                  </a:lnTo>
                  <a:lnTo>
                    <a:pt x="355600" y="73279"/>
                  </a:lnTo>
                  <a:lnTo>
                    <a:pt x="360807" y="66675"/>
                  </a:lnTo>
                  <a:lnTo>
                    <a:pt x="526923" y="66675"/>
                  </a:lnTo>
                  <a:lnTo>
                    <a:pt x="530479" y="66675"/>
                  </a:lnTo>
                  <a:lnTo>
                    <a:pt x="533146" y="63246"/>
                  </a:lnTo>
                  <a:close/>
                </a:path>
              </a:pathLst>
            </a:custGeom>
            <a:solidFill>
              <a:srgbClr val="0B285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500" y="196596"/>
              <a:ext cx="533146" cy="133223"/>
            </a:xfrm>
            <a:custGeom>
              <a:avLst/>
              <a:gdLst/>
              <a:ahLst/>
              <a:cxnLst/>
              <a:rect r="r" b="b" t="t" l="l"/>
              <a:pathLst>
                <a:path h="133223" w="533146">
                  <a:moveTo>
                    <a:pt x="533146" y="63246"/>
                  </a:moveTo>
                  <a:lnTo>
                    <a:pt x="517779" y="1651"/>
                  </a:lnTo>
                  <a:lnTo>
                    <a:pt x="515620" y="0"/>
                  </a:lnTo>
                  <a:lnTo>
                    <a:pt x="260477" y="0"/>
                  </a:lnTo>
                  <a:lnTo>
                    <a:pt x="255270" y="6604"/>
                  </a:lnTo>
                  <a:lnTo>
                    <a:pt x="268605" y="59817"/>
                  </a:lnTo>
                  <a:lnTo>
                    <a:pt x="263398" y="66421"/>
                  </a:lnTo>
                  <a:lnTo>
                    <a:pt x="2667" y="66421"/>
                  </a:lnTo>
                  <a:lnTo>
                    <a:pt x="0" y="69977"/>
                  </a:lnTo>
                  <a:lnTo>
                    <a:pt x="15367" y="131572"/>
                  </a:lnTo>
                  <a:lnTo>
                    <a:pt x="17653" y="133223"/>
                  </a:lnTo>
                  <a:lnTo>
                    <a:pt x="296799" y="133223"/>
                  </a:lnTo>
                  <a:lnTo>
                    <a:pt x="302006" y="126619"/>
                  </a:lnTo>
                  <a:lnTo>
                    <a:pt x="288671" y="73406"/>
                  </a:lnTo>
                  <a:lnTo>
                    <a:pt x="293878" y="66802"/>
                  </a:lnTo>
                  <a:lnTo>
                    <a:pt x="526923" y="66802"/>
                  </a:lnTo>
                  <a:lnTo>
                    <a:pt x="530479" y="66802"/>
                  </a:lnTo>
                  <a:lnTo>
                    <a:pt x="533146" y="63373"/>
                  </a:lnTo>
                  <a:close/>
                </a:path>
              </a:pathLst>
            </a:custGeom>
            <a:solidFill>
              <a:srgbClr val="0B285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3500" y="63500"/>
              <a:ext cx="533273" cy="133223"/>
            </a:xfrm>
            <a:custGeom>
              <a:avLst/>
              <a:gdLst/>
              <a:ahLst/>
              <a:cxnLst/>
              <a:rect r="r" b="b" t="t" l="l"/>
              <a:pathLst>
                <a:path h="133223" w="533273">
                  <a:moveTo>
                    <a:pt x="193675" y="0"/>
                  </a:moveTo>
                  <a:lnTo>
                    <a:pt x="188468" y="6604"/>
                  </a:lnTo>
                  <a:lnTo>
                    <a:pt x="201930" y="59944"/>
                  </a:lnTo>
                  <a:lnTo>
                    <a:pt x="196723" y="66548"/>
                  </a:lnTo>
                  <a:lnTo>
                    <a:pt x="2667" y="66548"/>
                  </a:lnTo>
                  <a:lnTo>
                    <a:pt x="0" y="69977"/>
                  </a:lnTo>
                  <a:lnTo>
                    <a:pt x="15367" y="131572"/>
                  </a:lnTo>
                  <a:lnTo>
                    <a:pt x="17653" y="133223"/>
                  </a:lnTo>
                  <a:lnTo>
                    <a:pt x="230124" y="133223"/>
                  </a:lnTo>
                  <a:lnTo>
                    <a:pt x="235331" y="126619"/>
                  </a:lnTo>
                  <a:lnTo>
                    <a:pt x="221996" y="73406"/>
                  </a:lnTo>
                  <a:lnTo>
                    <a:pt x="227203" y="66802"/>
                  </a:lnTo>
                  <a:lnTo>
                    <a:pt x="530606" y="66802"/>
                  </a:lnTo>
                  <a:lnTo>
                    <a:pt x="533273" y="63373"/>
                  </a:lnTo>
                  <a:lnTo>
                    <a:pt x="517906" y="1778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0B285E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995448" y="9284370"/>
            <a:ext cx="157991" cy="209055"/>
          </a:xfrm>
          <a:custGeom>
            <a:avLst/>
            <a:gdLst/>
            <a:ahLst/>
            <a:cxnLst/>
            <a:rect r="r" b="b" t="t" l="l"/>
            <a:pathLst>
              <a:path h="209055" w="157991">
                <a:moveTo>
                  <a:pt x="0" y="0"/>
                </a:moveTo>
                <a:lnTo>
                  <a:pt x="157991" y="0"/>
                </a:lnTo>
                <a:lnTo>
                  <a:pt x="157991" y="209055"/>
                </a:lnTo>
                <a:lnTo>
                  <a:pt x="0" y="209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82" r="0" b="-282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0" y="0"/>
            <a:ext cx="18414359" cy="1275331"/>
          </a:xfrm>
          <a:custGeom>
            <a:avLst/>
            <a:gdLst/>
            <a:ahLst/>
            <a:cxnLst/>
            <a:rect r="r" b="b" t="t" l="l"/>
            <a:pathLst>
              <a:path h="1275331" w="18414359">
                <a:moveTo>
                  <a:pt x="0" y="0"/>
                </a:moveTo>
                <a:lnTo>
                  <a:pt x="18414359" y="0"/>
                </a:lnTo>
                <a:lnTo>
                  <a:pt x="18414359" y="1275331"/>
                </a:lnTo>
                <a:lnTo>
                  <a:pt x="0" y="12753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186120" y="9291018"/>
            <a:ext cx="72447" cy="68951"/>
            <a:chOff x="0" y="0"/>
            <a:chExt cx="72454" cy="689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2390" cy="68961"/>
            </a:xfrm>
            <a:custGeom>
              <a:avLst/>
              <a:gdLst/>
              <a:ahLst/>
              <a:cxnLst/>
              <a:rect r="r" b="b" t="t" l="l"/>
              <a:pathLst>
                <a:path h="68961" w="72390">
                  <a:moveTo>
                    <a:pt x="36449" y="0"/>
                  </a:moveTo>
                  <a:lnTo>
                    <a:pt x="27813" y="26162"/>
                  </a:lnTo>
                  <a:lnTo>
                    <a:pt x="0" y="26035"/>
                  </a:lnTo>
                  <a:lnTo>
                    <a:pt x="22606" y="42418"/>
                  </a:lnTo>
                  <a:lnTo>
                    <a:pt x="13716" y="68961"/>
                  </a:lnTo>
                  <a:lnTo>
                    <a:pt x="36322" y="52451"/>
                  </a:lnTo>
                  <a:lnTo>
                    <a:pt x="58801" y="68834"/>
                  </a:lnTo>
                  <a:lnTo>
                    <a:pt x="50165" y="42418"/>
                  </a:lnTo>
                  <a:lnTo>
                    <a:pt x="72390" y="26162"/>
                  </a:lnTo>
                  <a:lnTo>
                    <a:pt x="44958" y="26289"/>
                  </a:lnTo>
                  <a:lnTo>
                    <a:pt x="36449" y="0"/>
                  </a:lnTo>
                  <a:close/>
                </a:path>
              </a:pathLst>
            </a:custGeom>
            <a:solidFill>
              <a:srgbClr val="B19650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4948780" y="9173299"/>
            <a:ext cx="1865214" cy="594636"/>
          </a:xfrm>
          <a:custGeom>
            <a:avLst/>
            <a:gdLst/>
            <a:ahLst/>
            <a:cxnLst/>
            <a:rect r="r" b="b" t="t" l="l"/>
            <a:pathLst>
              <a:path h="594636" w="1865214">
                <a:moveTo>
                  <a:pt x="0" y="0"/>
                </a:moveTo>
                <a:lnTo>
                  <a:pt x="1865215" y="0"/>
                </a:lnTo>
                <a:lnTo>
                  <a:pt x="1865215" y="594636"/>
                </a:lnTo>
                <a:lnTo>
                  <a:pt x="0" y="5946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6" r="0" b="-273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127498" y="9248651"/>
            <a:ext cx="232772" cy="414680"/>
          </a:xfrm>
          <a:custGeom>
            <a:avLst/>
            <a:gdLst/>
            <a:ahLst/>
            <a:cxnLst/>
            <a:rect r="r" b="b" t="t" l="l"/>
            <a:pathLst>
              <a:path h="414680" w="232772">
                <a:moveTo>
                  <a:pt x="0" y="0"/>
                </a:moveTo>
                <a:lnTo>
                  <a:pt x="232772" y="0"/>
                </a:lnTo>
                <a:lnTo>
                  <a:pt x="232772" y="414681"/>
                </a:lnTo>
                <a:lnTo>
                  <a:pt x="0" y="4146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22" t="0" r="-282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593" y="9404899"/>
            <a:ext cx="477993" cy="206835"/>
          </a:xfrm>
          <a:custGeom>
            <a:avLst/>
            <a:gdLst/>
            <a:ahLst/>
            <a:cxnLst/>
            <a:rect r="r" b="b" t="t" l="l"/>
            <a:pathLst>
              <a:path h="206835" w="477993">
                <a:moveTo>
                  <a:pt x="0" y="0"/>
                </a:moveTo>
                <a:lnTo>
                  <a:pt x="477993" y="0"/>
                </a:lnTo>
                <a:lnTo>
                  <a:pt x="477993" y="206836"/>
                </a:lnTo>
                <a:lnTo>
                  <a:pt x="0" y="206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948" t="0" r="-976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814623" y="9173089"/>
            <a:ext cx="1809845" cy="595017"/>
          </a:xfrm>
          <a:custGeom>
            <a:avLst/>
            <a:gdLst/>
            <a:ahLst/>
            <a:cxnLst/>
            <a:rect r="r" b="b" t="t" l="l"/>
            <a:pathLst>
              <a:path h="595017" w="1809845">
                <a:moveTo>
                  <a:pt x="0" y="0"/>
                </a:moveTo>
                <a:lnTo>
                  <a:pt x="1809845" y="0"/>
                </a:lnTo>
                <a:lnTo>
                  <a:pt x="1809845" y="595018"/>
                </a:lnTo>
                <a:lnTo>
                  <a:pt x="0" y="5950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50" r="-42" b="-240"/>
            </a:stretch>
          </a:blipFill>
        </p:spPr>
      </p:sp>
      <p:sp>
        <p:nvSpPr>
          <p:cNvPr name="Freeform 30" id="30" descr="Logotipo, nombre de la empresa  El contenido generado por IA puede ser incorrecto."/>
          <p:cNvSpPr/>
          <p:nvPr/>
        </p:nvSpPr>
        <p:spPr>
          <a:xfrm flipH="false" flipV="false" rot="0">
            <a:off x="11647513" y="8921315"/>
            <a:ext cx="2678087" cy="1280141"/>
          </a:xfrm>
          <a:custGeom>
            <a:avLst/>
            <a:gdLst/>
            <a:ahLst/>
            <a:cxnLst/>
            <a:rect r="r" b="b" t="t" l="l"/>
            <a:pathLst>
              <a:path h="1280141" w="2678087">
                <a:moveTo>
                  <a:pt x="0" y="0"/>
                </a:moveTo>
                <a:lnTo>
                  <a:pt x="2678087" y="0"/>
                </a:lnTo>
                <a:lnTo>
                  <a:pt x="2678087" y="1280141"/>
                </a:lnTo>
                <a:lnTo>
                  <a:pt x="0" y="128014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2" t="0" r="-61" b="-1"/>
            </a:stretch>
          </a:blipFill>
        </p:spPr>
      </p:sp>
      <p:sp>
        <p:nvSpPr>
          <p:cNvPr name="Freeform 31" id="31" descr="Logotipo  El contenido generado por IA puede ser incorrecto."/>
          <p:cNvSpPr/>
          <p:nvPr/>
        </p:nvSpPr>
        <p:spPr>
          <a:xfrm flipH="false" flipV="false" rot="0">
            <a:off x="14325571" y="9183100"/>
            <a:ext cx="2181301" cy="650443"/>
          </a:xfrm>
          <a:custGeom>
            <a:avLst/>
            <a:gdLst/>
            <a:ahLst/>
            <a:cxnLst/>
            <a:rect r="r" b="b" t="t" l="l"/>
            <a:pathLst>
              <a:path h="650443" w="2181301">
                <a:moveTo>
                  <a:pt x="0" y="0"/>
                </a:moveTo>
                <a:lnTo>
                  <a:pt x="2181302" y="0"/>
                </a:lnTo>
                <a:lnTo>
                  <a:pt x="2181302" y="650443"/>
                </a:lnTo>
                <a:lnTo>
                  <a:pt x="0" y="6504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42" t="0" r="-13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97454" y="5881182"/>
            <a:ext cx="11122447" cy="84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5"/>
              </a:lnSpc>
            </a:pPr>
            <a:r>
              <a:rPr lang="en-US" b="true" sz="4896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DEMODAY COWORKING SANTANDER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10065" y="334699"/>
            <a:ext cx="559070" cy="35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b="true" sz="2040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FSE+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66102" y="328736"/>
            <a:ext cx="2904573" cy="35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04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Fondo Social Europeo Plus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67519" y="6823398"/>
            <a:ext cx="3055858" cy="5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7"/>
              </a:lnSpc>
            </a:pPr>
            <a:r>
              <a:rPr lang="en-US" sz="304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17 de julio de 2025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52134" y="2521651"/>
            <a:ext cx="10691064" cy="276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0"/>
              </a:lnSpc>
            </a:pPr>
            <a:r>
              <a:rPr lang="en-US" b="true" sz="7945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Skill Chamber</a:t>
            </a:r>
          </a:p>
          <a:p>
            <a:pPr algn="ctr">
              <a:lnSpc>
                <a:spcPts val="8260"/>
              </a:lnSpc>
            </a:pPr>
            <a:r>
              <a:rPr lang="en-US" b="true" sz="3808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Plataforma de IA para aprendizaje con RolePlay</a:t>
            </a:r>
          </a:p>
          <a:p>
            <a:pPr algn="ctr">
              <a:lnSpc>
                <a:spcPts val="8260"/>
              </a:lnSpc>
            </a:pPr>
            <a:r>
              <a:rPr lang="en-US" b="true" sz="3808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Ernesto Buttó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674796" y="9528176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2436" y="4335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42507" y="404967"/>
            <a:ext cx="10175275" cy="8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 SkillChamber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13774" y="1438466"/>
            <a:ext cx="9783131" cy="180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884"/>
              </a:lnSpc>
              <a:buFont typeface="Arial"/>
              <a:buChar char="•"/>
            </a:pPr>
            <a:r>
              <a:rPr lang="en-US" b="true" sz="3000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comercial puede practicar una </a:t>
            </a:r>
            <a:r>
              <a:rPr lang="en-US" b="true" sz="3000" i="true">
                <a:solidFill>
                  <a:srgbClr val="49495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negociación</a:t>
            </a:r>
            <a:r>
              <a:rPr lang="en-US" b="true" sz="3000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</a:p>
          <a:p>
            <a:pPr algn="l" marL="647700" indent="-323850" lvl="1">
              <a:lnSpc>
                <a:spcPts val="4884"/>
              </a:lnSpc>
              <a:buFont typeface="Arial"/>
              <a:buChar char="•"/>
            </a:pPr>
            <a:r>
              <a:rPr lang="en-US" b="true" sz="3000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camarero atender en </a:t>
            </a:r>
            <a:r>
              <a:rPr lang="en-US" b="true" sz="3000" i="true">
                <a:solidFill>
                  <a:srgbClr val="49495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inglés</a:t>
            </a:r>
            <a:r>
              <a:rPr lang="en-US" b="true" sz="3000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 marL="647700" indent="-323850" lvl="1">
              <a:lnSpc>
                <a:spcPts val="4884"/>
              </a:lnSpc>
              <a:buFont typeface="Arial"/>
              <a:buChar char="•"/>
            </a:pPr>
            <a:r>
              <a:rPr lang="en-US" b="true" sz="3000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manager </a:t>
            </a:r>
            <a:r>
              <a:rPr lang="en-US" b="true" sz="3000" i="true">
                <a:solidFill>
                  <a:srgbClr val="49495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gestionar un conflicto existosamente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617" y="2813149"/>
            <a:ext cx="602754" cy="602754"/>
            <a:chOff x="0" y="0"/>
            <a:chExt cx="803672" cy="803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3656" cy="803656"/>
            </a:xfrm>
            <a:custGeom>
              <a:avLst/>
              <a:gdLst/>
              <a:ahLst/>
              <a:cxnLst/>
              <a:rect r="r" b="b" t="t" l="l"/>
              <a:pathLst>
                <a:path h="803656" w="80365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8076" y="2863379"/>
            <a:ext cx="401836" cy="502295"/>
            <a:chOff x="0" y="0"/>
            <a:chExt cx="535782" cy="669727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6" r="5" b="-48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57501" y="1731727"/>
            <a:ext cx="7526573" cy="7526573"/>
          </a:xfrm>
          <a:custGeom>
            <a:avLst/>
            <a:gdLst/>
            <a:ahLst/>
            <a:cxnLst/>
            <a:rect r="r" b="b" t="t" l="l"/>
            <a:pathLst>
              <a:path h="7526573" w="7526573">
                <a:moveTo>
                  <a:pt x="0" y="0"/>
                </a:moveTo>
                <a:lnTo>
                  <a:pt x="7526573" y="0"/>
                </a:lnTo>
                <a:lnTo>
                  <a:pt x="7526573" y="7526573"/>
                </a:lnTo>
                <a:lnTo>
                  <a:pt x="0" y="7526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8232" y="495484"/>
            <a:ext cx="16695459" cy="8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¿Cómo lo hace Skill Chamber?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8261" y="2895600"/>
            <a:ext cx="400413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Teoría de Negociación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617" y="2813149"/>
            <a:ext cx="602754" cy="602754"/>
            <a:chOff x="0" y="0"/>
            <a:chExt cx="803672" cy="803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3656" cy="803656"/>
            </a:xfrm>
            <a:custGeom>
              <a:avLst/>
              <a:gdLst/>
              <a:ahLst/>
              <a:cxnLst/>
              <a:rect r="r" b="b" t="t" l="l"/>
              <a:pathLst>
                <a:path h="803656" w="80365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8076" y="2863379"/>
            <a:ext cx="401836" cy="502295"/>
            <a:chOff x="0" y="0"/>
            <a:chExt cx="535782" cy="669727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6" r="5" b="-48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57501" y="1731727"/>
            <a:ext cx="7526573" cy="7526573"/>
          </a:xfrm>
          <a:custGeom>
            <a:avLst/>
            <a:gdLst/>
            <a:ahLst/>
            <a:cxnLst/>
            <a:rect r="r" b="b" t="t" l="l"/>
            <a:pathLst>
              <a:path h="7526573" w="7526573">
                <a:moveTo>
                  <a:pt x="0" y="0"/>
                </a:moveTo>
                <a:lnTo>
                  <a:pt x="7526573" y="0"/>
                </a:lnTo>
                <a:lnTo>
                  <a:pt x="7526573" y="7526573"/>
                </a:lnTo>
                <a:lnTo>
                  <a:pt x="0" y="7526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555094" y="2494331"/>
            <a:ext cx="401836" cy="502295"/>
            <a:chOff x="0" y="0"/>
            <a:chExt cx="535782" cy="66972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76" r="5" b="-48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48232" y="495484"/>
            <a:ext cx="16695459" cy="8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2"/>
              </a:lnSpc>
              <a:spcBef>
                <a:spcPct val="0"/>
              </a:spcBef>
            </a:pPr>
            <a:r>
              <a:rPr lang="en-US" b="true" sz="5250" strike="noStrike" u="non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¿Cómo lo hace Skill Chamber?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261" y="2895600"/>
            <a:ext cx="400413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Teoría de Negociación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5279" y="2526552"/>
            <a:ext cx="334878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Práctica con 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2207" y="2965803"/>
            <a:ext cx="3558270" cy="9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36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Escenario realistas personalizado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92207" y="3930252"/>
            <a:ext cx="4720154" cy="45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2362" strike="noStrike" u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Practicar → Feedback → ∞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617" y="2813149"/>
            <a:ext cx="602754" cy="602754"/>
            <a:chOff x="0" y="0"/>
            <a:chExt cx="803672" cy="803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3656" cy="803656"/>
            </a:xfrm>
            <a:custGeom>
              <a:avLst/>
              <a:gdLst/>
              <a:ahLst/>
              <a:cxnLst/>
              <a:rect r="r" b="b" t="t" l="l"/>
              <a:pathLst>
                <a:path h="803656" w="80365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8076" y="2863379"/>
            <a:ext cx="401836" cy="502295"/>
            <a:chOff x="0" y="0"/>
            <a:chExt cx="535782" cy="669727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6" r="5" b="-48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91289" y="6720632"/>
            <a:ext cx="401836" cy="502295"/>
            <a:chOff x="0" y="0"/>
            <a:chExt cx="535782" cy="66972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76" r="5" b="-48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257501" y="1731727"/>
            <a:ext cx="7526573" cy="7526573"/>
          </a:xfrm>
          <a:custGeom>
            <a:avLst/>
            <a:gdLst/>
            <a:ahLst/>
            <a:cxnLst/>
            <a:rect r="r" b="b" t="t" l="l"/>
            <a:pathLst>
              <a:path h="7526573" w="7526573">
                <a:moveTo>
                  <a:pt x="0" y="0"/>
                </a:moveTo>
                <a:lnTo>
                  <a:pt x="7526573" y="0"/>
                </a:lnTo>
                <a:lnTo>
                  <a:pt x="7526573" y="7526573"/>
                </a:lnTo>
                <a:lnTo>
                  <a:pt x="0" y="7526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555094" y="2494331"/>
            <a:ext cx="401836" cy="502295"/>
            <a:chOff x="0" y="0"/>
            <a:chExt cx="535782" cy="66972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76" r="5" b="-48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8232" y="495484"/>
            <a:ext cx="16695459" cy="8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2"/>
              </a:lnSpc>
              <a:spcBef>
                <a:spcPct val="0"/>
              </a:spcBef>
            </a:pPr>
            <a:r>
              <a:rPr lang="en-US" b="true" sz="5250" strike="noStrike" u="non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¿Cómo lo hace Skill Chamber?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8261" y="2895600"/>
            <a:ext cx="400413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Teoría de Negociación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25279" y="2526552"/>
            <a:ext cx="334878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Práctica con 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92207" y="2965803"/>
            <a:ext cx="3558270" cy="9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36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Escenario realistas personalizado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61474" y="6752854"/>
            <a:ext cx="4150887" cy="40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  <a:r>
              <a:rPr lang="en-US" b="true" sz="2625" strike="noStrike" u="non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Informes automáticos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61474" y="7246368"/>
            <a:ext cx="6398121" cy="45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236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Detecta lagunas y fortalezas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2207" y="3930252"/>
            <a:ext cx="4720154" cy="45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2362" strike="noStrike" u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Practicar → Feedback → ∞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617" y="2813149"/>
            <a:ext cx="602754" cy="602754"/>
            <a:chOff x="0" y="0"/>
            <a:chExt cx="803672" cy="803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3656" cy="803656"/>
            </a:xfrm>
            <a:custGeom>
              <a:avLst/>
              <a:gdLst/>
              <a:ahLst/>
              <a:cxnLst/>
              <a:rect r="r" b="b" t="t" l="l"/>
              <a:pathLst>
                <a:path h="803656" w="80365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8076" y="2863379"/>
            <a:ext cx="401836" cy="502295"/>
            <a:chOff x="0" y="0"/>
            <a:chExt cx="535782" cy="669727"/>
          </a:xfrm>
        </p:grpSpPr>
        <p:sp>
          <p:nvSpPr>
            <p:cNvPr name="Freeform 5" id="5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6" r="5" b="-48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91289" y="6720632"/>
            <a:ext cx="401836" cy="502295"/>
            <a:chOff x="0" y="0"/>
            <a:chExt cx="535782" cy="66972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76" r="5" b="-48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38076" y="6489501"/>
            <a:ext cx="602754" cy="602754"/>
            <a:chOff x="0" y="0"/>
            <a:chExt cx="803672" cy="803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3656" cy="803656"/>
            </a:xfrm>
            <a:custGeom>
              <a:avLst/>
              <a:gdLst/>
              <a:ahLst/>
              <a:cxnLst/>
              <a:rect r="r" b="b" t="t" l="l"/>
              <a:pathLst>
                <a:path h="803656" w="803656">
                  <a:moveTo>
                    <a:pt x="0" y="53594"/>
                  </a:moveTo>
                  <a:cubicBezTo>
                    <a:pt x="0" y="24003"/>
                    <a:pt x="24003" y="0"/>
                    <a:pt x="53594" y="0"/>
                  </a:cubicBezTo>
                  <a:lnTo>
                    <a:pt x="750062" y="0"/>
                  </a:lnTo>
                  <a:cubicBezTo>
                    <a:pt x="779653" y="0"/>
                    <a:pt x="803656" y="24003"/>
                    <a:pt x="803656" y="53594"/>
                  </a:cubicBezTo>
                  <a:lnTo>
                    <a:pt x="803656" y="750062"/>
                  </a:lnTo>
                  <a:cubicBezTo>
                    <a:pt x="803656" y="779653"/>
                    <a:pt x="779653" y="803656"/>
                    <a:pt x="750062" y="803656"/>
                  </a:cubicBezTo>
                  <a:lnTo>
                    <a:pt x="53594" y="803656"/>
                  </a:lnTo>
                  <a:cubicBezTo>
                    <a:pt x="24003" y="803656"/>
                    <a:pt x="0" y="779653"/>
                    <a:pt x="0" y="750062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38535" y="6539731"/>
            <a:ext cx="401836" cy="502295"/>
            <a:chOff x="0" y="0"/>
            <a:chExt cx="535782" cy="66972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76" r="5" b="-48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257501" y="1731727"/>
            <a:ext cx="7526573" cy="7526573"/>
          </a:xfrm>
          <a:custGeom>
            <a:avLst/>
            <a:gdLst/>
            <a:ahLst/>
            <a:cxnLst/>
            <a:rect r="r" b="b" t="t" l="l"/>
            <a:pathLst>
              <a:path h="7526573" w="7526573">
                <a:moveTo>
                  <a:pt x="0" y="0"/>
                </a:moveTo>
                <a:lnTo>
                  <a:pt x="7526573" y="0"/>
                </a:lnTo>
                <a:lnTo>
                  <a:pt x="7526573" y="7526573"/>
                </a:lnTo>
                <a:lnTo>
                  <a:pt x="0" y="7526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555094" y="2494331"/>
            <a:ext cx="401836" cy="502295"/>
            <a:chOff x="0" y="0"/>
            <a:chExt cx="535782" cy="669727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35813" cy="669671"/>
            </a:xfrm>
            <a:custGeom>
              <a:avLst/>
              <a:gdLst/>
              <a:ahLst/>
              <a:cxnLst/>
              <a:rect r="r" b="b" t="t" l="l"/>
              <a:pathLst>
                <a:path h="669671" w="535813">
                  <a:moveTo>
                    <a:pt x="0" y="0"/>
                  </a:moveTo>
                  <a:lnTo>
                    <a:pt x="535813" y="0"/>
                  </a:lnTo>
                  <a:lnTo>
                    <a:pt x="535813" y="669671"/>
                  </a:lnTo>
                  <a:lnTo>
                    <a:pt x="0" y="669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76" r="5" b="-48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48232" y="495484"/>
            <a:ext cx="16695459" cy="8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2"/>
              </a:lnSpc>
              <a:spcBef>
                <a:spcPct val="0"/>
              </a:spcBef>
            </a:pPr>
            <a:r>
              <a:rPr lang="en-US" b="true" sz="5250" strike="noStrike" u="non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¿Cómo lo hace Skill Chamber?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8261" y="2895600"/>
            <a:ext cx="400413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Teoría de Negociación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25279" y="2526552"/>
            <a:ext cx="3348781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Práctica con 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92207" y="2965803"/>
            <a:ext cx="3558270" cy="93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36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Escenario realistas personalizado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61474" y="6752854"/>
            <a:ext cx="4150887" cy="40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50"/>
              </a:lnSpc>
              <a:spcBef>
                <a:spcPct val="0"/>
              </a:spcBef>
            </a:pPr>
            <a:r>
              <a:rPr lang="en-US" b="true" sz="2625" strike="noStrike" u="non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Informes automáticos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61474" y="7246368"/>
            <a:ext cx="6398121" cy="45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236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Detecta lagunas y fortalezas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08720" y="6571952"/>
            <a:ext cx="3348781" cy="42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Debate grupal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08720" y="7065466"/>
            <a:ext cx="2977306" cy="190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2362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Compartimos nuestra experiencia, reflexionamos y conectamos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92207" y="3930252"/>
            <a:ext cx="4720154" cy="45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5"/>
              </a:lnSpc>
              <a:spcBef>
                <a:spcPct val="0"/>
              </a:spcBef>
            </a:pPr>
            <a:r>
              <a:rPr lang="en-US" sz="2362" strike="noStrike" u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Practicar → Feedback → ∞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5690" y="681102"/>
            <a:ext cx="17083937" cy="69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3"/>
              </a:lnSpc>
            </a:pPr>
            <a:r>
              <a:rPr lang="en-US" sz="446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Construyamos IA que Potencie al Maestro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62728" y="2913956"/>
            <a:ext cx="9016900" cy="6625672"/>
            <a:chOff x="0" y="0"/>
            <a:chExt cx="12022533" cy="8834230"/>
          </a:xfrm>
        </p:grpSpPr>
        <p:sp>
          <p:nvSpPr>
            <p:cNvPr name="Freeform 8" id="8"/>
            <p:cNvSpPr/>
            <p:nvPr/>
          </p:nvSpPr>
          <p:spPr>
            <a:xfrm flipH="false" flipV="false" rot="-24000">
              <a:off x="308097" y="-24503"/>
              <a:ext cx="7086609" cy="6462366"/>
            </a:xfrm>
            <a:custGeom>
              <a:avLst/>
              <a:gdLst/>
              <a:ahLst/>
              <a:cxnLst/>
              <a:rect r="r" b="b" t="t" l="l"/>
              <a:pathLst>
                <a:path h="6462366" w="7086609">
                  <a:moveTo>
                    <a:pt x="44774" y="0"/>
                  </a:moveTo>
                  <a:lnTo>
                    <a:pt x="7086609" y="49162"/>
                  </a:lnTo>
                  <a:lnTo>
                    <a:pt x="7041836" y="6462366"/>
                  </a:lnTo>
                  <a:lnTo>
                    <a:pt x="0" y="6413204"/>
                  </a:lnTo>
                  <a:lnTo>
                    <a:pt x="44774" y="0"/>
                  </a:lnTo>
                  <a:close/>
                </a:path>
              </a:pathLst>
            </a:custGeom>
            <a:blipFill>
              <a:blip r:embed="rId3"/>
              <a:stretch>
                <a:fillRect l="-40" t="-2828" r="0" b="-6874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6766298"/>
              <a:ext cx="12022533" cy="763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30"/>
                </a:lnSpc>
              </a:pPr>
              <a:r>
                <a:rPr lang="en-US" sz="3687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¿Y si no Actuamos?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61062"/>
              <a:ext cx="10787857" cy="117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4259" indent="-177129" lvl="1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49" strike="noStrike" u="none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Productos que sustituyen al maestro</a:t>
              </a:r>
            </a:p>
            <a:p>
              <a:pPr algn="l" marL="354259" indent="-177129" lvl="1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49" strike="noStrike" u="none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Mayor dependencia y deshumanización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84077" y="2913956"/>
            <a:ext cx="6253637" cy="5652986"/>
            <a:chOff x="0" y="0"/>
            <a:chExt cx="8338183" cy="7537314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6421166" cy="6421166"/>
              <a:chOff x="0" y="0"/>
              <a:chExt cx="5437387" cy="5437387"/>
            </a:xfrm>
          </p:grpSpPr>
          <p:sp>
            <p:nvSpPr>
              <p:cNvPr name="Freeform 13" id="13" descr="preencoded.png"/>
              <p:cNvSpPr/>
              <p:nvPr/>
            </p:nvSpPr>
            <p:spPr>
              <a:xfrm flipH="false" flipV="false" rot="0">
                <a:off x="0" y="0"/>
                <a:ext cx="5437378" cy="5437378"/>
              </a:xfrm>
              <a:custGeom>
                <a:avLst/>
                <a:gdLst/>
                <a:ahLst/>
                <a:cxnLst/>
                <a:rect r="r" b="b" t="t" l="l"/>
                <a:pathLst>
                  <a:path h="5437378" w="5437378">
                    <a:moveTo>
                      <a:pt x="0" y="0"/>
                    </a:moveTo>
                    <a:lnTo>
                      <a:pt x="5437378" y="0"/>
                    </a:lnTo>
                    <a:lnTo>
                      <a:pt x="5437378" y="5437378"/>
                    </a:lnTo>
                    <a:lnTo>
                      <a:pt x="0" y="543737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7149" y="6774104"/>
              <a:ext cx="8201034" cy="763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30"/>
                </a:lnSpc>
                <a:spcBef>
                  <a:spcPct val="0"/>
                </a:spcBef>
              </a:pPr>
              <a:r>
                <a:rPr lang="en-US" sz="3687" strike="noStrike" u="none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Nuestra Alternativa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0840" y="1438089"/>
            <a:ext cx="13773748" cy="116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7"/>
              </a:lnSpc>
            </a:pPr>
            <a:r>
              <a:rPr lang="en-US" b="true" sz="3049" spc="152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El valor de la IA no está en sustituir al experto, sino en potenciarlo, creando una IA especializada en su Método.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27579" y="8672808"/>
            <a:ext cx="4635085" cy="866821"/>
          </a:xfrm>
          <a:custGeom>
            <a:avLst/>
            <a:gdLst/>
            <a:ahLst/>
            <a:cxnLst/>
            <a:rect r="r" b="b" t="t" l="l"/>
            <a:pathLst>
              <a:path h="866821" w="4635085">
                <a:moveTo>
                  <a:pt x="0" y="0"/>
                </a:moveTo>
                <a:lnTo>
                  <a:pt x="4635085" y="0"/>
                </a:lnTo>
                <a:lnTo>
                  <a:pt x="4635085" y="866821"/>
                </a:lnTo>
                <a:lnTo>
                  <a:pt x="0" y="866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9437659" y="3092688"/>
            <a:ext cx="4892497" cy="4526727"/>
          </a:xfrm>
          <a:prstGeom prst="line">
            <a:avLst/>
          </a:prstGeom>
          <a:ln cap="flat" w="314325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8732" y="456416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395556" y="8451537"/>
            <a:ext cx="4863744" cy="909583"/>
          </a:xfrm>
          <a:custGeom>
            <a:avLst/>
            <a:gdLst/>
            <a:ahLst/>
            <a:cxnLst/>
            <a:rect r="r" b="b" t="t" l="l"/>
            <a:pathLst>
              <a:path h="909583" w="4863744">
                <a:moveTo>
                  <a:pt x="0" y="0"/>
                </a:moveTo>
                <a:lnTo>
                  <a:pt x="4863744" y="0"/>
                </a:lnTo>
                <a:lnTo>
                  <a:pt x="4863744" y="909583"/>
                </a:lnTo>
                <a:lnTo>
                  <a:pt x="0" y="90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6786" y="791743"/>
            <a:ext cx="1214636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¡Ya tenemos varios interesados!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786" y="3199298"/>
            <a:ext cx="9719221" cy="240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7"/>
              </a:lnSpc>
            </a:pP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🗣️ Escuela de </a:t>
            </a:r>
            <a:r>
              <a:rPr lang="en-US" sz="2971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PNL</a:t>
            </a: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971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Coaching</a:t>
            </a: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(Comunicación)</a:t>
            </a:r>
          </a:p>
          <a:p>
            <a:pPr algn="l">
              <a:lnSpc>
                <a:spcPts val="4837"/>
              </a:lnSpc>
            </a:pP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🌎 x2 Escuelas de </a:t>
            </a:r>
            <a:r>
              <a:rPr lang="en-US" sz="2971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Idiomas</a:t>
            </a: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(Inglés y Español)</a:t>
            </a:r>
          </a:p>
          <a:p>
            <a:pPr algn="l">
              <a:lnSpc>
                <a:spcPts val="4837"/>
              </a:lnSpc>
            </a:pP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✈️ Formador de </a:t>
            </a:r>
            <a:r>
              <a:rPr lang="en-US" sz="2971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Pilotos Aéreos</a:t>
            </a: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 (Comunicación Radio)</a:t>
            </a:r>
          </a:p>
          <a:p>
            <a:pPr algn="l">
              <a:lnSpc>
                <a:spcPts val="4838"/>
              </a:lnSpc>
            </a:pP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📊 Escuela de </a:t>
            </a:r>
            <a:r>
              <a:rPr lang="en-US" sz="2971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Negocios </a:t>
            </a:r>
            <a:r>
              <a:rPr lang="en-US" sz="2971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LATAM (Dep de Mercadeo)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879827"/>
            <a:ext cx="4374356" cy="57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8"/>
              </a:lnSpc>
              <a:spcBef>
                <a:spcPct val="0"/>
              </a:spcBef>
            </a:pPr>
            <a:r>
              <a:rPr lang="en-US" sz="2971" strike="noStrike" u="sng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  <a:hlinkClick r:id="rId4" tooltip="https://skillchamber.com"/>
              </a:rPr>
              <a:t>https://skillchamber.com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8695" y="3209112"/>
            <a:ext cx="2230415" cy="2230415"/>
          </a:xfrm>
          <a:custGeom>
            <a:avLst/>
            <a:gdLst/>
            <a:ahLst/>
            <a:cxnLst/>
            <a:rect r="r" b="b" t="t" l="l"/>
            <a:pathLst>
              <a:path h="2230415" w="2230415">
                <a:moveTo>
                  <a:pt x="0" y="0"/>
                </a:moveTo>
                <a:lnTo>
                  <a:pt x="2230414" y="0"/>
                </a:lnTo>
                <a:lnTo>
                  <a:pt x="2230414" y="2230415"/>
                </a:lnTo>
                <a:lnTo>
                  <a:pt x="0" y="2230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8683" y="3209112"/>
            <a:ext cx="2277804" cy="2277804"/>
          </a:xfrm>
          <a:custGeom>
            <a:avLst/>
            <a:gdLst/>
            <a:ahLst/>
            <a:cxnLst/>
            <a:rect r="r" b="b" t="t" l="l"/>
            <a:pathLst>
              <a:path h="2277804" w="2277804">
                <a:moveTo>
                  <a:pt x="0" y="0"/>
                </a:moveTo>
                <a:lnTo>
                  <a:pt x="2277804" y="0"/>
                </a:lnTo>
                <a:lnTo>
                  <a:pt x="2277804" y="2277804"/>
                </a:lnTo>
                <a:lnTo>
                  <a:pt x="0" y="2277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8402" y="8348717"/>
            <a:ext cx="4863744" cy="909583"/>
          </a:xfrm>
          <a:custGeom>
            <a:avLst/>
            <a:gdLst/>
            <a:ahLst/>
            <a:cxnLst/>
            <a:rect r="r" b="b" t="t" l="l"/>
            <a:pathLst>
              <a:path h="909583" w="4863744">
                <a:moveTo>
                  <a:pt x="0" y="0"/>
                </a:moveTo>
                <a:lnTo>
                  <a:pt x="4863744" y="0"/>
                </a:lnTo>
                <a:lnTo>
                  <a:pt x="4863744" y="909583"/>
                </a:lnTo>
                <a:lnTo>
                  <a:pt x="0" y="909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-24000">
            <a:off x="12867365" y="3105723"/>
            <a:ext cx="4170628" cy="2348391"/>
          </a:xfrm>
          <a:custGeom>
            <a:avLst/>
            <a:gdLst/>
            <a:ahLst/>
            <a:cxnLst/>
            <a:rect r="r" b="b" t="t" l="l"/>
            <a:pathLst>
              <a:path h="2348391" w="4170628">
                <a:moveTo>
                  <a:pt x="0" y="0"/>
                </a:moveTo>
                <a:lnTo>
                  <a:pt x="4170628" y="0"/>
                </a:lnTo>
                <a:lnTo>
                  <a:pt x="4170628" y="2348390"/>
                </a:lnTo>
                <a:lnTo>
                  <a:pt x="0" y="2348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3066" r="0" b="-8332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48402" y="3209112"/>
            <a:ext cx="3067295" cy="2277804"/>
          </a:xfrm>
          <a:custGeom>
            <a:avLst/>
            <a:gdLst/>
            <a:ahLst/>
            <a:cxnLst/>
            <a:rect r="r" b="b" t="t" l="l"/>
            <a:pathLst>
              <a:path h="2277804" w="3067295">
                <a:moveTo>
                  <a:pt x="0" y="0"/>
                </a:moveTo>
                <a:lnTo>
                  <a:pt x="3067296" y="0"/>
                </a:lnTo>
                <a:lnTo>
                  <a:pt x="3067296" y="2277804"/>
                </a:lnTo>
                <a:lnTo>
                  <a:pt x="0" y="2277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5347" r="-45234" b="-13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2592" y="8419725"/>
            <a:ext cx="2550669" cy="838575"/>
          </a:xfrm>
          <a:custGeom>
            <a:avLst/>
            <a:gdLst/>
            <a:ahLst/>
            <a:cxnLst/>
            <a:rect r="r" b="b" t="t" l="l"/>
            <a:pathLst>
              <a:path h="838575" w="2550669">
                <a:moveTo>
                  <a:pt x="0" y="0"/>
                </a:moveTo>
                <a:lnTo>
                  <a:pt x="2550669" y="0"/>
                </a:lnTo>
                <a:lnTo>
                  <a:pt x="2550669" y="838575"/>
                </a:lnTo>
                <a:lnTo>
                  <a:pt x="0" y="838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0" r="-42" b="-240"/>
            </a:stretch>
          </a:blipFill>
        </p:spPr>
      </p:sp>
      <p:sp>
        <p:nvSpPr>
          <p:cNvPr name="Freeform 8" id="8" descr="Logotipo  El contenido generado por IA puede ser incorrecto."/>
          <p:cNvSpPr/>
          <p:nvPr/>
        </p:nvSpPr>
        <p:spPr>
          <a:xfrm flipH="false" flipV="false" rot="0">
            <a:off x="10614996" y="8352112"/>
            <a:ext cx="3187596" cy="950511"/>
          </a:xfrm>
          <a:custGeom>
            <a:avLst/>
            <a:gdLst/>
            <a:ahLst/>
            <a:cxnLst/>
            <a:rect r="r" b="b" t="t" l="l"/>
            <a:pathLst>
              <a:path h="950511" w="3187596">
                <a:moveTo>
                  <a:pt x="0" y="0"/>
                </a:moveTo>
                <a:lnTo>
                  <a:pt x="3187596" y="0"/>
                </a:lnTo>
                <a:lnTo>
                  <a:pt x="3187596" y="950511"/>
                </a:lnTo>
                <a:lnTo>
                  <a:pt x="0" y="9505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" t="0" r="-1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20725" y="8384221"/>
            <a:ext cx="838575" cy="838575"/>
          </a:xfrm>
          <a:custGeom>
            <a:avLst/>
            <a:gdLst/>
            <a:ahLst/>
            <a:cxnLst/>
            <a:rect r="r" b="b" t="t" l="l"/>
            <a:pathLst>
              <a:path h="838575" w="838575">
                <a:moveTo>
                  <a:pt x="0" y="0"/>
                </a:moveTo>
                <a:lnTo>
                  <a:pt x="838575" y="0"/>
                </a:lnTo>
                <a:lnTo>
                  <a:pt x="838575" y="838575"/>
                </a:lnTo>
                <a:lnTo>
                  <a:pt x="0" y="838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7116" y="694108"/>
            <a:ext cx="16933768" cy="150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7"/>
              </a:lnSpc>
            </a:pPr>
            <a:r>
              <a:rPr lang="en-US" sz="53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Agradecimiento  </a:t>
            </a:r>
          </a:p>
          <a:p>
            <a:pPr algn="ctr">
              <a:lnSpc>
                <a:spcPts val="5316"/>
              </a:lnSpc>
            </a:pPr>
            <a:r>
              <a:rPr lang="en-US" sz="42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 quienes impulsan este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46289" y="5928667"/>
            <a:ext cx="2325710" cy="113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90"/>
              </a:lnSpc>
              <a:spcBef>
                <a:spcPct val="0"/>
              </a:spcBef>
            </a:pPr>
            <a:r>
              <a:rPr lang="en-US" sz="2880" strike="noStrike" u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 mi familia</a:t>
            </a:r>
            <a:r>
              <a:rPr lang="en-US" sz="2880" strike="noStrike" u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0" indent="0" lvl="0">
              <a:lnSpc>
                <a:spcPts val="4690"/>
              </a:lnSpc>
              <a:spcBef>
                <a:spcPct val="0"/>
              </a:spcBef>
            </a:pPr>
            <a:r>
              <a:rPr lang="en-US" sz="2880" strike="noStrike" u="none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❤️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2592" y="5407068"/>
            <a:ext cx="2550669" cy="11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Microsoft </a:t>
            </a:r>
          </a:p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Startup 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70120" y="6842020"/>
            <a:ext cx="2008834" cy="59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46"/>
              </a:lnSpc>
              <a:spcBef>
                <a:spcPct val="0"/>
              </a:spcBef>
            </a:pPr>
            <a:r>
              <a:rPr lang="en-US" sz="381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Apoyo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60112" y="5407068"/>
            <a:ext cx="2368583" cy="11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Adam </a:t>
            </a:r>
          </a:p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Guiles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61388" y="6833763"/>
            <a:ext cx="2572164" cy="60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6"/>
              </a:lnSpc>
            </a:pPr>
            <a:r>
              <a:rPr lang="en-US" sz="38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Partners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7470" y="5407068"/>
            <a:ext cx="2185335" cy="11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Germán </a:t>
            </a:r>
          </a:p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Bertolotto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810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77" r="0" b="-77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42166" y="8386763"/>
            <a:ext cx="12165904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B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IA ya es un hábito mundial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4704"/>
            <a:ext cx="16303526" cy="121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35"/>
              </a:lnSpc>
              <a:spcBef>
                <a:spcPct val="0"/>
              </a:spcBef>
            </a:pPr>
            <a:r>
              <a:rPr lang="en-US" b="true" sz="6287" i="true" strike="noStrike" u="none">
                <a:solidFill>
                  <a:srgbClr val="FBFA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+ 1.000.000.000 Usuarios Únicos Mensuales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7239" y="1248346"/>
            <a:ext cx="6826449" cy="1210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35"/>
              </a:lnSpc>
              <a:spcBef>
                <a:spcPct val="0"/>
              </a:spcBef>
            </a:pPr>
            <a:r>
              <a:rPr lang="en-US" b="true" sz="6287" i="true" strike="noStrike" u="none">
                <a:solidFill>
                  <a:srgbClr val="FBFA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en sólo 2.5 años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3626" y="9292172"/>
            <a:ext cx="14800748" cy="32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FBFAFF"/>
                </a:solidFill>
                <a:latin typeface="Open Sans"/>
                <a:ea typeface="Open Sans"/>
                <a:cs typeface="Open Sans"/>
                <a:sym typeface="Open Sans"/>
              </a:rPr>
              <a:t>Estimado conservador ChatGPT + Gemini + Copilot + Claude + DALL·E y otros, tomando en cuenta usuarios que usan más de un producto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5774" y="2070833"/>
            <a:ext cx="16303526" cy="386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5"/>
              </a:lnSpc>
            </a:pPr>
            <a:r>
              <a:rPr lang="en-US" sz="44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</a:t>
            </a:r>
            <a:r>
              <a:rPr lang="en-US" b="true" sz="4487" i="true">
                <a:solidFill>
                  <a:srgbClr val="49495A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Foro Ecónomico Mundial</a:t>
            </a:r>
            <a:r>
              <a:rPr lang="en-US" sz="44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prevé que casi </a:t>
            </a:r>
          </a:p>
          <a:p>
            <a:pPr algn="ctr">
              <a:lnSpc>
                <a:spcPts val="13003"/>
              </a:lnSpc>
            </a:pPr>
            <a:r>
              <a:rPr lang="en-US" sz="79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 de cada 10 </a:t>
            </a:r>
          </a:p>
          <a:p>
            <a:pPr algn="ctr">
              <a:lnSpc>
                <a:spcPts val="6005"/>
              </a:lnSpc>
            </a:pPr>
            <a:r>
              <a:rPr lang="en-US" sz="36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competencias clave cambiarán antes del 2030.</a:t>
            </a:r>
          </a:p>
          <a:p>
            <a:pPr algn="ctr">
              <a:lnSpc>
                <a:spcPts val="4212"/>
              </a:lnSpc>
            </a:pPr>
            <a:r>
              <a:rPr lang="en-US" sz="2587" i="true">
                <a:solidFill>
                  <a:srgbClr val="49495A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(Future of Jobs Report - 2025)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5457" y="7066529"/>
            <a:ext cx="12334126" cy="85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2"/>
              </a:lnSpc>
              <a:spcBef>
                <a:spcPct val="0"/>
              </a:spcBef>
            </a:pPr>
            <a:r>
              <a:rPr lang="en-US" b="true" sz="4387" i="true" strike="noStrike" u="none">
                <a:solidFill>
                  <a:srgbClr val="403CC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Necesitamos mejores formas de Aprender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20038"/>
            <a:ext cx="7813603" cy="4955238"/>
            <a:chOff x="0" y="0"/>
            <a:chExt cx="10418137" cy="6606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18098" cy="6606860"/>
            </a:xfrm>
            <a:custGeom>
              <a:avLst/>
              <a:gdLst/>
              <a:ahLst/>
              <a:cxnLst/>
              <a:rect r="r" b="b" t="t" l="l"/>
              <a:pathLst>
                <a:path h="6606860" w="10418098">
                  <a:moveTo>
                    <a:pt x="0" y="109901"/>
                  </a:moveTo>
                  <a:cubicBezTo>
                    <a:pt x="0" y="49283"/>
                    <a:pt x="12173" y="0"/>
                    <a:pt x="27146" y="0"/>
                  </a:cubicBezTo>
                  <a:lnTo>
                    <a:pt x="10390953" y="0"/>
                  </a:lnTo>
                  <a:cubicBezTo>
                    <a:pt x="10405986" y="0"/>
                    <a:pt x="10418098" y="49283"/>
                    <a:pt x="10418098" y="109901"/>
                  </a:cubicBezTo>
                  <a:lnTo>
                    <a:pt x="10418098" y="6496959"/>
                  </a:lnTo>
                  <a:cubicBezTo>
                    <a:pt x="10418098" y="6557823"/>
                    <a:pt x="10405925" y="6606860"/>
                    <a:pt x="10390953" y="6606860"/>
                  </a:cubicBezTo>
                  <a:lnTo>
                    <a:pt x="27146" y="6606860"/>
                  </a:lnTo>
                  <a:cubicBezTo>
                    <a:pt x="12112" y="6606860"/>
                    <a:pt x="0" y="6557577"/>
                    <a:pt x="0" y="6496959"/>
                  </a:cubicBezTo>
                  <a:close/>
                </a:path>
              </a:pathLst>
            </a:custGeom>
            <a:solidFill>
              <a:srgbClr val="FDEDE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99537" y="3020038"/>
            <a:ext cx="8293872" cy="4955238"/>
            <a:chOff x="0" y="0"/>
            <a:chExt cx="11058496" cy="66069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58542" cy="6606984"/>
            </a:xfrm>
            <a:custGeom>
              <a:avLst/>
              <a:gdLst/>
              <a:ahLst/>
              <a:cxnLst/>
              <a:rect r="r" b="b" t="t" l="l"/>
              <a:pathLst>
                <a:path h="6606984" w="11058542">
                  <a:moveTo>
                    <a:pt x="0" y="145305"/>
                  </a:moveTo>
                  <a:cubicBezTo>
                    <a:pt x="0" y="65013"/>
                    <a:pt x="12921" y="0"/>
                    <a:pt x="28879" y="0"/>
                  </a:cubicBezTo>
                  <a:lnTo>
                    <a:pt x="11029641" y="0"/>
                  </a:lnTo>
                  <a:cubicBezTo>
                    <a:pt x="11045598" y="0"/>
                    <a:pt x="11058542" y="65013"/>
                    <a:pt x="11058542" y="145305"/>
                  </a:cubicBezTo>
                  <a:lnTo>
                    <a:pt x="11058542" y="6461679"/>
                  </a:lnTo>
                  <a:cubicBezTo>
                    <a:pt x="11058542" y="6541971"/>
                    <a:pt x="11045598" y="6606984"/>
                    <a:pt x="11029641" y="6606984"/>
                  </a:cubicBezTo>
                  <a:lnTo>
                    <a:pt x="28879" y="6606984"/>
                  </a:lnTo>
                  <a:cubicBezTo>
                    <a:pt x="12921" y="6606984"/>
                    <a:pt x="0" y="6541971"/>
                    <a:pt x="0" y="6461679"/>
                  </a:cubicBezTo>
                  <a:close/>
                </a:path>
              </a:pathLst>
            </a:custGeom>
            <a:solidFill>
              <a:srgbClr val="EBF5FB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02999" y="3374398"/>
            <a:ext cx="762022" cy="666423"/>
          </a:xfrm>
          <a:custGeom>
            <a:avLst/>
            <a:gdLst/>
            <a:ahLst/>
            <a:cxnLst/>
            <a:rect r="r" b="b" t="t" l="l"/>
            <a:pathLst>
              <a:path h="666423" w="762022">
                <a:moveTo>
                  <a:pt x="0" y="0"/>
                </a:moveTo>
                <a:lnTo>
                  <a:pt x="762021" y="0"/>
                </a:lnTo>
                <a:lnTo>
                  <a:pt x="762021" y="666423"/>
                </a:lnTo>
                <a:lnTo>
                  <a:pt x="0" y="666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11211" y="3374398"/>
            <a:ext cx="683537" cy="534868"/>
          </a:xfrm>
          <a:custGeom>
            <a:avLst/>
            <a:gdLst/>
            <a:ahLst/>
            <a:cxnLst/>
            <a:rect r="r" b="b" t="t" l="l"/>
            <a:pathLst>
              <a:path h="534868" w="683537">
                <a:moveTo>
                  <a:pt x="0" y="0"/>
                </a:moveTo>
                <a:lnTo>
                  <a:pt x="683537" y="0"/>
                </a:lnTo>
                <a:lnTo>
                  <a:pt x="683537" y="534867"/>
                </a:lnTo>
                <a:lnTo>
                  <a:pt x="0" y="534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48037"/>
            <a:ext cx="15954768" cy="15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Tensión en la Educación: </a:t>
            </a:r>
          </a:p>
          <a:p>
            <a:pPr algn="l">
              <a:lnSpc>
                <a:spcPts val="6313"/>
              </a:lnSpc>
            </a:pPr>
            <a:r>
              <a:rPr lang="en-US" sz="50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La IA Crea Problemas y Oportunidades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8647" y="3241048"/>
            <a:ext cx="7141815" cy="1361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7"/>
              </a:lnSpc>
              <a:spcBef>
                <a:spcPct val="0"/>
              </a:spcBef>
            </a:pPr>
            <a:r>
              <a:rPr lang="en-US" b="true" sz="3449" strike="noStrike" u="none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"Siento que me estoy </a:t>
            </a:r>
          </a:p>
          <a:p>
            <a:pPr algn="l" marL="0" indent="0" lvl="0">
              <a:lnSpc>
                <a:spcPts val="5567"/>
              </a:lnSpc>
              <a:spcBef>
                <a:spcPct val="0"/>
              </a:spcBef>
            </a:pPr>
            <a:r>
              <a:rPr lang="en-US" b="true" sz="3449" strike="noStrike" u="none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volviendo más tonta"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3674" y="6037645"/>
            <a:ext cx="7141815" cy="94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49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— Estudiante que hace la tarea con ChatGPT</a:t>
            </a:r>
          </a:p>
          <a:p>
            <a:pPr algn="l">
              <a:lnSpc>
                <a:spcPts val="3937"/>
              </a:lnSpc>
            </a:pPr>
            <a:r>
              <a:rPr lang="en-US" sz="2449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TIME - 2025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1717" y="3241048"/>
            <a:ext cx="6473659" cy="206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7"/>
              </a:lnSpc>
              <a:spcBef>
                <a:spcPct val="0"/>
              </a:spcBef>
            </a:pPr>
            <a:r>
              <a:rPr lang="en-US" b="true" sz="3449" strike="noStrike" u="none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"La IA podría cambiar</a:t>
            </a:r>
            <a:r>
              <a:rPr lang="en-US" b="true" sz="3449" strike="noStrike" u="none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más el mundo</a:t>
            </a:r>
            <a:r>
              <a:rPr lang="en-US" b="true" sz="3449" strike="noStrike" u="none">
                <a:solidFill>
                  <a:srgbClr val="33333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que el fuego y la electricidad"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45340" y="5870883"/>
            <a:ext cx="7206413" cy="45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7"/>
              </a:lnSpc>
              <a:spcBef>
                <a:spcPct val="0"/>
              </a:spcBef>
            </a:pPr>
            <a:r>
              <a:rPr lang="en-US" sz="2449" i="true" strike="noStrike" u="non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— Sundar Pichai, CEO de Google - 2025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17495" y="8222926"/>
            <a:ext cx="9977178" cy="79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3"/>
              </a:lnSpc>
            </a:pPr>
            <a:r>
              <a:rPr lang="en-US" sz="5062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¿Cómo resolver esta paradoja?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-415037"/>
            <a:ext cx="7077541" cy="10616312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0000" t="0" r="-50000" b="-10000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75352" y="785069"/>
            <a:ext cx="10243513" cy="164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3"/>
              </a:lnSpc>
            </a:pPr>
            <a:r>
              <a:rPr lang="en-US" sz="52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3 </a:t>
            </a:r>
            <a:r>
              <a:rPr lang="en-US" sz="52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Problemas Grandes de la Educación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3564478"/>
            <a:ext cx="637877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56575" y="3674760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3642762"/>
            <a:ext cx="8821172" cy="49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49" b="tru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Falta de práctica: un problema antiguo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1633" y="4189110"/>
            <a:ext cx="8524131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Aprendemos teoría, pero no sabemos aplicarla.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0237" y="5295498"/>
            <a:ext cx="637877" cy="637878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956575" y="5405780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1632" y="5373782"/>
            <a:ext cx="8821172" cy="49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7"/>
              </a:lnSpc>
              <a:spcBef>
                <a:spcPct val="0"/>
              </a:spcBef>
            </a:pPr>
            <a:r>
              <a:rPr lang="en-US" b="true" sz="3149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La c</a:t>
            </a:r>
            <a:r>
              <a:rPr lang="en-US" b="true" sz="3149" strike="noStrike" u="non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apacidad de atención ha disminuido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71633" y="5920130"/>
            <a:ext cx="8524131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Disminuyó</a:t>
            </a: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de 150 → 45 segundos (Northeastern 2024).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50237" y="7026518"/>
            <a:ext cx="637877" cy="637878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7956575" y="7136800"/>
            <a:ext cx="425203" cy="47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49495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71633" y="7104801"/>
            <a:ext cx="8524131" cy="98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7"/>
              </a:lnSpc>
              <a:spcBef>
                <a:spcPct val="0"/>
              </a:spcBef>
            </a:pPr>
            <a:r>
              <a:rPr lang="en-US" b="true" sz="3149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Hacer </a:t>
            </a:r>
            <a:r>
              <a:rPr lang="en-US" b="true" sz="3149" strike="noStrike" u="non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la tarea con la IA:</a:t>
            </a:r>
            <a:r>
              <a:rPr lang="en-US" b="true" sz="3149" strike="noStrike" u="non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</a:t>
            </a:r>
          </a:p>
          <a:p>
            <a:pPr algn="l" marL="0" indent="0" lvl="0">
              <a:lnSpc>
                <a:spcPts val="3937"/>
              </a:lnSpc>
              <a:spcBef>
                <a:spcPct val="0"/>
              </a:spcBef>
            </a:pPr>
            <a:r>
              <a:rPr lang="en-US" b="true" sz="3149" strike="noStrike" u="none">
                <a:solidFill>
                  <a:srgbClr val="49495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apaga el cerebro y baja la motivación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3" y="8094062"/>
            <a:ext cx="8524131" cy="1309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Sin esfuerzo no hay apendizaje.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EEG muestra –25% de actividad neuronal y menor sentido de autoría (MIT 2025).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586644" y="9622904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3"/>
                </a:lnTo>
                <a:lnTo>
                  <a:pt x="0" y="415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4919971" y="3265467"/>
            <a:ext cx="249287" cy="299011"/>
            <a:chOff x="0" y="0"/>
            <a:chExt cx="65656" cy="787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656" cy="78752"/>
            </a:xfrm>
            <a:custGeom>
              <a:avLst/>
              <a:gdLst/>
              <a:ahLst/>
              <a:cxnLst/>
              <a:rect r="r" b="b" t="t" l="l"/>
              <a:pathLst>
                <a:path h="78752" w="65656">
                  <a:moveTo>
                    <a:pt x="0" y="0"/>
                  </a:moveTo>
                  <a:lnTo>
                    <a:pt x="65656" y="0"/>
                  </a:lnTo>
                  <a:lnTo>
                    <a:pt x="65656" y="78752"/>
                  </a:lnTo>
                  <a:lnTo>
                    <a:pt x="0" y="78752"/>
                  </a:lnTo>
                  <a:close/>
                </a:path>
              </a:pathLst>
            </a:custGeom>
            <a:solidFill>
              <a:srgbClr val="30605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65656" cy="174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6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72850"/>
            <a:ext cx="16693157" cy="88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4437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</a:t>
            </a:r>
            <a:r>
              <a:rPr lang="en-US" sz="4437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prender Jugando: El Poder del Role-Play con 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43172"/>
            <a:ext cx="8728672" cy="303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3"/>
              </a:lnSpc>
            </a:pP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 IA nos permite rescatar la forma más natural de aprendizaje, </a:t>
            </a:r>
          </a:p>
          <a:p>
            <a:pPr algn="l">
              <a:lnSpc>
                <a:spcPts val="6113"/>
              </a:lnSpc>
            </a:pPr>
            <a:r>
              <a:rPr lang="en-US" sz="363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el juego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para desarrollar habilidades complejas en un entorno </a:t>
            </a:r>
            <a:r>
              <a:rPr lang="en-US" sz="363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seguro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30482" y="2329888"/>
            <a:ext cx="7091375" cy="7091375"/>
            <a:chOff x="0" y="0"/>
            <a:chExt cx="9011047" cy="901104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011031" cy="9011031"/>
            </a:xfrm>
            <a:custGeom>
              <a:avLst/>
              <a:gdLst/>
              <a:ahLst/>
              <a:cxnLst/>
              <a:rect r="r" b="b" t="t" l="l"/>
              <a:pathLst>
                <a:path h="9011031" w="9011031">
                  <a:moveTo>
                    <a:pt x="0" y="0"/>
                  </a:moveTo>
                  <a:lnTo>
                    <a:pt x="9011031" y="0"/>
                  </a:lnTo>
                  <a:lnTo>
                    <a:pt x="9011031" y="9011031"/>
                  </a:lnTo>
                  <a:lnTo>
                    <a:pt x="0" y="9011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033535" y="9620785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72850"/>
            <a:ext cx="16693157" cy="88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4437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</a:t>
            </a:r>
            <a:r>
              <a:rPr lang="en-US" sz="4437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prender Jugando: El Poder del Role-Play con 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43172"/>
            <a:ext cx="8728672" cy="303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3"/>
              </a:lnSpc>
            </a:pP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través de la </a:t>
            </a:r>
            <a:r>
              <a:rPr lang="en-US" sz="363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inmersión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total, se transforma la </a:t>
            </a:r>
            <a:r>
              <a:rPr lang="en-US" sz="363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teoría en práctica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llevando al estudiante a un estado de </a:t>
            </a:r>
            <a:r>
              <a:rPr lang="en-US" sz="363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concentración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 </a:t>
            </a:r>
            <a:r>
              <a:rPr lang="en-US" sz="3638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flow</a:t>
            </a:r>
            <a:r>
              <a:rPr lang="en-US" sz="3638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630482" y="2329888"/>
            <a:ext cx="7091375" cy="7091375"/>
            <a:chOff x="0" y="0"/>
            <a:chExt cx="9011047" cy="901104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011031" cy="9011031"/>
            </a:xfrm>
            <a:custGeom>
              <a:avLst/>
              <a:gdLst/>
              <a:ahLst/>
              <a:cxnLst/>
              <a:rect r="r" b="b" t="t" l="l"/>
              <a:pathLst>
                <a:path h="9011031" w="9011031">
                  <a:moveTo>
                    <a:pt x="0" y="0"/>
                  </a:moveTo>
                  <a:lnTo>
                    <a:pt x="9011031" y="0"/>
                  </a:lnTo>
                  <a:lnTo>
                    <a:pt x="9011031" y="9011031"/>
                  </a:lnTo>
                  <a:lnTo>
                    <a:pt x="0" y="9011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050" y="-952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401894" y="2903357"/>
            <a:ext cx="4863744" cy="909583"/>
          </a:xfrm>
          <a:custGeom>
            <a:avLst/>
            <a:gdLst/>
            <a:ahLst/>
            <a:cxnLst/>
            <a:rect r="r" b="b" t="t" l="l"/>
            <a:pathLst>
              <a:path h="909583" w="4863744">
                <a:moveTo>
                  <a:pt x="0" y="0"/>
                </a:moveTo>
                <a:lnTo>
                  <a:pt x="4863743" y="0"/>
                </a:lnTo>
                <a:lnTo>
                  <a:pt x="4863743" y="909583"/>
                </a:lnTo>
                <a:lnTo>
                  <a:pt x="0" y="909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5087" y="4385223"/>
            <a:ext cx="6850593" cy="75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4887">
                <a:solidFill>
                  <a:srgbClr val="403CC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Veámoslo en Acción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10286"/>
            <a:ext cx="9445526" cy="50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25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Escenario: Negociación con un Dragón por la piedra mágica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93950" y="2014669"/>
            <a:ext cx="6257663" cy="6257663"/>
          </a:xfrm>
          <a:custGeom>
            <a:avLst/>
            <a:gdLst/>
            <a:ahLst/>
            <a:cxnLst/>
            <a:rect r="r" b="b" t="t" l="l"/>
            <a:pathLst>
              <a:path h="6257663" w="6257663">
                <a:moveTo>
                  <a:pt x="0" y="0"/>
                </a:moveTo>
                <a:lnTo>
                  <a:pt x="6257663" y="0"/>
                </a:lnTo>
                <a:lnTo>
                  <a:pt x="6257663" y="6257662"/>
                </a:lnTo>
                <a:lnTo>
                  <a:pt x="0" y="6257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4719" t="3043" r="5577" b="2654"/>
          <a:stretch>
            <a:fillRect/>
          </a:stretch>
        </p:blipFill>
        <p:spPr>
          <a:xfrm flipH="false" flipV="false" rot="0">
            <a:off x="1650566" y="343482"/>
            <a:ext cx="5136734" cy="960003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942507" y="404967"/>
            <a:ext cx="10175275" cy="87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sz="5562" b="true">
                <a:solidFill>
                  <a:srgbClr val="403CC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Demo Day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13774" y="1428941"/>
            <a:ext cx="9783131" cy="232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28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Negociación, empatía y comunicación</a:t>
            </a: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persuasiva</a:t>
            </a: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4700"/>
              </a:lnSpc>
            </a:pP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El niño no está recitando, está </a:t>
            </a:r>
            <a:r>
              <a:rPr lang="en-US" sz="2887" b="true">
                <a:solidFill>
                  <a:srgbClr val="49495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creando estrategias</a:t>
            </a:r>
            <a:r>
              <a:rPr lang="en-US" sz="2887">
                <a:solidFill>
                  <a:srgbClr val="49495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4700"/>
              </a:lnSpc>
            </a:pPr>
          </a:p>
          <a:p>
            <a:pPr algn="l">
              <a:lnSpc>
                <a:spcPts val="47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674796" y="9528176"/>
            <a:ext cx="2220930" cy="415343"/>
          </a:xfrm>
          <a:custGeom>
            <a:avLst/>
            <a:gdLst/>
            <a:ahLst/>
            <a:cxnLst/>
            <a:rect r="r" b="b" t="t" l="l"/>
            <a:pathLst>
              <a:path h="415343" w="2220930">
                <a:moveTo>
                  <a:pt x="0" y="0"/>
                </a:moveTo>
                <a:lnTo>
                  <a:pt x="2220930" y="0"/>
                </a:lnTo>
                <a:lnTo>
                  <a:pt x="2220930" y="415342"/>
                </a:lnTo>
                <a:lnTo>
                  <a:pt x="0" y="415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DAGtI7a-ib8</dc:identifier>
  <dcterms:modified xsi:type="dcterms:W3CDTF">2011-08-01T06:04:30Z</dcterms:modified>
  <cp:revision>1</cp:revision>
  <dc:title>5m_version_demoday</dc:title>
</cp:coreProperties>
</file>